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310" r:id="rId8"/>
    <p:sldId id="262" r:id="rId9"/>
    <p:sldId id="301" r:id="rId10"/>
    <p:sldId id="309" r:id="rId11"/>
    <p:sldId id="311" r:id="rId12"/>
    <p:sldId id="306" r:id="rId13"/>
    <p:sldId id="307" r:id="rId14"/>
    <p:sldId id="299" r:id="rId15"/>
    <p:sldId id="264" r:id="rId16"/>
    <p:sldId id="313" r:id="rId17"/>
    <p:sldId id="312" r:id="rId18"/>
    <p:sldId id="266" r:id="rId19"/>
    <p:sldId id="268" r:id="rId20"/>
    <p:sldId id="269" r:id="rId21"/>
    <p:sldId id="302" r:id="rId22"/>
    <p:sldId id="303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</p:sldIdLst>
  <p:sldSz cx="9144000" cy="5143500" type="screen16x9"/>
  <p:notesSz cx="6858000" cy="9144000"/>
  <p:embeddedFontLst>
    <p:embeddedFont>
      <p:font typeface="Georgia" panose="02040502050405020303" pitchFamily="18" charset="0"/>
      <p:regular r:id="rId38"/>
      <p:bold r:id="rId39"/>
      <p:italic r:id="rId40"/>
      <p:boldItalic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Montserrat Black" panose="00000A00000000000000" pitchFamily="2" charset="0"/>
      <p:bold r:id="rId46"/>
      <p:boldItalic r:id="rId47"/>
    </p:embeddedFont>
    <p:embeddedFont>
      <p:font typeface="Montserrat ExtraLight" panose="00000300000000000000" pitchFamily="2" charset="0"/>
      <p:regular r:id="rId48"/>
      <p:bold r:id="rId49"/>
      <p:italic r:id="rId50"/>
      <p:boldItalic r:id="rId51"/>
    </p:embeddedFont>
    <p:embeddedFont>
      <p:font typeface="Montserrat Thin" panose="000003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5758"/>
    <a:srgbClr val="507CAB"/>
    <a:srgbClr val="4F7B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55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font" Target="fonts/font1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4.fntdata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Audi: Top 10 Trigrams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</c:f>
              <c:strCache>
                <c:ptCount val="1"/>
                <c:pt idx="0">
                  <c:v># Times Mentioned</c:v>
                </c:pt>
              </c:strCache>
            </c:strRef>
          </c:tx>
          <c:spPr>
            <a:solidFill>
              <a:srgbClr val="F06060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Sheet1!$E$2:$E$11</c:f>
              <c:strCache>
                <c:ptCount val="10"/>
                <c:pt idx="0">
                  <c:v>Car Fun Drive</c:v>
                </c:pt>
                <c:pt idx="1">
                  <c:v>Adaptive Cruise Control</c:v>
                </c:pt>
                <c:pt idx="2">
                  <c:v>Check Engine Light</c:v>
                </c:pt>
                <c:pt idx="3">
                  <c:v>Great Gas Milage</c:v>
                </c:pt>
                <c:pt idx="4">
                  <c:v>Premium Plus Package</c:v>
                </c:pt>
                <c:pt idx="5">
                  <c:v>Fun Car Drive</c:v>
                </c:pt>
                <c:pt idx="6">
                  <c:v>Like Sports Car</c:v>
                </c:pt>
                <c:pt idx="7">
                  <c:v>Best Car Owned</c:v>
                </c:pt>
                <c:pt idx="8">
                  <c:v>A4 Premium Plus</c:v>
                </c:pt>
                <c:pt idx="9">
                  <c:v>Q5 Premium Plus</c:v>
                </c:pt>
              </c:strCache>
            </c:strRef>
          </c:cat>
          <c:val>
            <c:numRef>
              <c:f>Sheet1!$F$2:$F$11</c:f>
              <c:numCache>
                <c:formatCode>General</c:formatCode>
                <c:ptCount val="10"/>
                <c:pt idx="0">
                  <c:v>32</c:v>
                </c:pt>
                <c:pt idx="1">
                  <c:v>23</c:v>
                </c:pt>
                <c:pt idx="2">
                  <c:v>22</c:v>
                </c:pt>
                <c:pt idx="3">
                  <c:v>17</c:v>
                </c:pt>
                <c:pt idx="4">
                  <c:v>17</c:v>
                </c:pt>
                <c:pt idx="5">
                  <c:v>16</c:v>
                </c:pt>
                <c:pt idx="6">
                  <c:v>16</c:v>
                </c:pt>
                <c:pt idx="7">
                  <c:v>16</c:v>
                </c:pt>
                <c:pt idx="8">
                  <c:v>13</c:v>
                </c:pt>
                <c:pt idx="9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D19-4FF9-951B-CB61BDAB417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681195424"/>
        <c:axId val="681201328"/>
      </c:barChart>
      <c:catAx>
        <c:axId val="68119542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201328"/>
        <c:crosses val="autoZero"/>
        <c:auto val="1"/>
        <c:lblAlgn val="ctr"/>
        <c:lblOffset val="100"/>
        <c:noMultiLvlLbl val="0"/>
      </c:catAx>
      <c:valAx>
        <c:axId val="68120132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cap="all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#</a:t>
                </a:r>
                <a:r>
                  <a:rPr lang="en-US" baseline="0"/>
                  <a:t> of Times Mentioned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cap="all" baseline="0">
                  <a:solidFill>
                    <a:schemeClr val="lt1">
                      <a:lumMod val="8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8119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en-US"/>
              <a:t>BMW: Top 10 Trigrams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Sheet1!$F$18</c:f>
              <c:strCache>
                <c:ptCount val="1"/>
                <c:pt idx="0">
                  <c:v># Times Mentioned</c:v>
                </c:pt>
              </c:strCache>
            </c:strRef>
          </c:tx>
          <c:spPr>
            <a:solidFill>
              <a:srgbClr val="79ADED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cat>
            <c:strRef>
              <c:f>Sheet1!$E$19:$E$28</c:f>
              <c:strCache>
                <c:ptCount val="10"/>
                <c:pt idx="0">
                  <c:v>Run Flat Tires</c:v>
                </c:pt>
                <c:pt idx="1">
                  <c:v>Ultimate Driving Machine</c:v>
                </c:pt>
                <c:pt idx="2">
                  <c:v>Car Fun Drive</c:v>
                </c:pt>
                <c:pt idx="3">
                  <c:v>Like Sports Car</c:v>
                </c:pt>
                <c:pt idx="4">
                  <c:v>Car Ive Owned</c:v>
                </c:pt>
                <c:pt idx="5">
                  <c:v>Fun Car Drive</c:v>
                </c:pt>
                <c:pt idx="6">
                  <c:v>Best Car Ive</c:v>
                </c:pt>
                <c:pt idx="7">
                  <c:v>Car Handles Like</c:v>
                </c:pt>
                <c:pt idx="8">
                  <c:v>Check Engine Light</c:v>
                </c:pt>
                <c:pt idx="9">
                  <c:v>High Pressure Fuel</c:v>
                </c:pt>
              </c:strCache>
            </c:strRef>
          </c:cat>
          <c:val>
            <c:numRef>
              <c:f>Sheet1!$F$19:$F$28</c:f>
              <c:numCache>
                <c:formatCode>General</c:formatCode>
                <c:ptCount val="10"/>
                <c:pt idx="0">
                  <c:v>74</c:v>
                </c:pt>
                <c:pt idx="1">
                  <c:v>71</c:v>
                </c:pt>
                <c:pt idx="2">
                  <c:v>34</c:v>
                </c:pt>
                <c:pt idx="3">
                  <c:v>25</c:v>
                </c:pt>
                <c:pt idx="4">
                  <c:v>24</c:v>
                </c:pt>
                <c:pt idx="5">
                  <c:v>20</c:v>
                </c:pt>
                <c:pt idx="6">
                  <c:v>18</c:v>
                </c:pt>
                <c:pt idx="7">
                  <c:v>15</c:v>
                </c:pt>
                <c:pt idx="8">
                  <c:v>14</c:v>
                </c:pt>
                <c:pt idx="9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E15-42E4-8F65-85BF263FFF1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15"/>
        <c:overlap val="-20"/>
        <c:axId val="745239056"/>
        <c:axId val="745239384"/>
      </c:barChart>
      <c:catAx>
        <c:axId val="7452390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239384"/>
        <c:crosses val="autoZero"/>
        <c:auto val="1"/>
        <c:lblAlgn val="ctr"/>
        <c:lblOffset val="100"/>
        <c:noMultiLvlLbl val="0"/>
      </c:catAx>
      <c:valAx>
        <c:axId val="7452393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452390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tx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2">
  <cs:axisTitle>
    <cs:lnRef idx="0"/>
    <cs:fillRef idx="0"/>
    <cs:effectRef idx="0"/>
    <cs:fontRef idx="minor">
      <a:schemeClr val="lt1">
        <a:lumMod val="85000"/>
      </a:schemeClr>
    </cs:fontRef>
    <cs:defRPr sz="900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000" kern="1200"/>
  </cs:chartArea>
  <cs:dataLabel>
    <cs:lnRef idx="0"/>
    <cs:fillRef idx="0"/>
    <cs:effectRef idx="0"/>
    <cs:fontRef idx="minor">
      <a:schemeClr val="lt1">
        <a:lumMod val="8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ize="5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900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600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900" kern="12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ad15dc5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ad15dc5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ad15dc5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ad15dc5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876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4ad15dc5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14ad15dc5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7995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14ad15dc5b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14ad15dc5b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17048c308c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17048c308c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17048c308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17048c308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14ad15dc5b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114ad15dc5b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6cd5d46934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6cd5d46934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1161c343a4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1161c343a4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4ad15dc5b_0_3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4ad15dc5b_0_3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14ad15dc5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14ad15dc5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Median Rating Edmunds Consumer Ratings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4ad15dc5b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4ad15dc5b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4ad15dc5b_0_3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4ad15dc5b_0_3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14ad15dc5b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14ad15dc5b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114ad15dc5b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114ad15dc5b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14ad15dc5b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14ad15dc5b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114ad15dc5b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114ad15dc5b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114ad15dc5b_0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114ad15dc5b_0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7048c30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7048c30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17048c308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17048c308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4ad15dc5b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14ad15dc5b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47ac3c6b0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47ac3c6b0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14ad15dc5b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14ad15dc5b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17048c308c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17048c308c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114ad15dc5b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114ad15dc5b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not a clear cut winner overall with rating… let take a look at the reviews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dirty="0">
                <a:solidFill>
                  <a:srgbClr val="C85758"/>
                </a:solidFill>
              </a:rPr>
              <a:t>Kruskal</a:t>
            </a:r>
            <a:r>
              <a:rPr lang="en-US" dirty="0">
                <a:solidFill>
                  <a:schemeClr val="bg1"/>
                </a:solidFill>
              </a:rPr>
              <a:t> - Wallis test concluded that the rating is different between the two brands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33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627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Font typeface="Montserrat Black"/>
              <a:buNone/>
              <a:defRPr sz="3600" b="0"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312800"/>
            <a:ext cx="8520600" cy="175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Font typeface="Montserrat ExtraLight"/>
              <a:buNone/>
              <a:defRPr sz="9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6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SECTION_TITLE_AND_DESCRIPTION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3"/>
          <p:cNvSpPr txBox="1">
            <a:spLocks noGrp="1"/>
          </p:cNvSpPr>
          <p:nvPr>
            <p:ph type="body" idx="1"/>
          </p:nvPr>
        </p:nvSpPr>
        <p:spPr>
          <a:xfrm>
            <a:off x="722325" y="1137575"/>
            <a:ext cx="7281300" cy="298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1">
    <p:bg>
      <p:bgPr>
        <a:solidFill>
          <a:srgbClr val="000000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4"/>
          <p:cNvSpPr txBox="1">
            <a:spLocks noGrp="1"/>
          </p:cNvSpPr>
          <p:nvPr>
            <p:ph type="ctrTitle"/>
          </p:nvPr>
        </p:nvSpPr>
        <p:spPr>
          <a:xfrm>
            <a:off x="3003350" y="71738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3" name="Google Shape;53;p14"/>
          <p:cNvSpPr txBox="1">
            <a:spLocks noGrp="1"/>
          </p:cNvSpPr>
          <p:nvPr>
            <p:ph type="subTitle" idx="1"/>
          </p:nvPr>
        </p:nvSpPr>
        <p:spPr>
          <a:xfrm>
            <a:off x="5267075" y="500219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14"/>
          <p:cNvSpPr txBox="1">
            <a:spLocks noGrp="1"/>
          </p:cNvSpPr>
          <p:nvPr>
            <p:ph type="title" idx="2" hasCustomPrompt="1"/>
          </p:nvPr>
        </p:nvSpPr>
        <p:spPr>
          <a:xfrm>
            <a:off x="965111" y="690493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 idx="3"/>
          </p:nvPr>
        </p:nvSpPr>
        <p:spPr>
          <a:xfrm>
            <a:off x="3003350" y="174780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4"/>
          </p:nvPr>
        </p:nvSpPr>
        <p:spPr>
          <a:xfrm>
            <a:off x="5267075" y="152168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 idx="5" hasCustomPrompt="1"/>
          </p:nvPr>
        </p:nvSpPr>
        <p:spPr>
          <a:xfrm>
            <a:off x="965111" y="170299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4"/>
          <p:cNvSpPr txBox="1">
            <a:spLocks noGrp="1"/>
          </p:cNvSpPr>
          <p:nvPr>
            <p:ph type="ctrTitle" idx="6"/>
          </p:nvPr>
        </p:nvSpPr>
        <p:spPr>
          <a:xfrm>
            <a:off x="3003350" y="2778230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7"/>
          </p:nvPr>
        </p:nvSpPr>
        <p:spPr>
          <a:xfrm>
            <a:off x="5267075" y="2543147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title" idx="8" hasCustomPrompt="1"/>
          </p:nvPr>
        </p:nvSpPr>
        <p:spPr>
          <a:xfrm>
            <a:off x="965111" y="2733421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4"/>
          <p:cNvSpPr txBox="1">
            <a:spLocks noGrp="1"/>
          </p:cNvSpPr>
          <p:nvPr>
            <p:ph type="ctrTitle" idx="9"/>
          </p:nvPr>
        </p:nvSpPr>
        <p:spPr>
          <a:xfrm>
            <a:off x="3003350" y="3808655"/>
            <a:ext cx="2454600" cy="65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3"/>
          </p:nvPr>
        </p:nvSpPr>
        <p:spPr>
          <a:xfrm>
            <a:off x="5267075" y="3582533"/>
            <a:ext cx="24546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title" idx="14" hasCustomPrompt="1"/>
          </p:nvPr>
        </p:nvSpPr>
        <p:spPr>
          <a:xfrm>
            <a:off x="965111" y="376384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 b="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4800"/>
              <a:buFont typeface="Montserrat Thin"/>
              <a:buNone/>
              <a:defRPr sz="4800">
                <a:solidFill>
                  <a:srgbClr val="D5B961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r>
              <a:t>xx%</a:t>
            </a:r>
          </a:p>
        </p:txBody>
      </p:sp>
      <p:cxnSp>
        <p:nvCxnSpPr>
          <p:cNvPr id="64" name="Google Shape;64;p14"/>
          <p:cNvCxnSpPr/>
          <p:nvPr/>
        </p:nvCxnSpPr>
        <p:spPr>
          <a:xfrm>
            <a:off x="2740450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65;p14"/>
          <p:cNvCxnSpPr/>
          <p:nvPr/>
        </p:nvCxnSpPr>
        <p:spPr>
          <a:xfrm>
            <a:off x="5011807" y="720150"/>
            <a:ext cx="0" cy="3703200"/>
          </a:xfrm>
          <a:prstGeom prst="straightConnector1">
            <a:avLst/>
          </a:prstGeom>
          <a:noFill/>
          <a:ln w="9525" cap="flat" cmpd="sng">
            <a:solidFill>
              <a:srgbClr val="D5B96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_AND_BODY_1">
    <p:bg>
      <p:bgPr>
        <a:solidFill>
          <a:schemeClr val="dk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ctrTitle" idx="2"/>
          </p:nvPr>
        </p:nvSpPr>
        <p:spPr>
          <a:xfrm>
            <a:off x="57897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57897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ctrTitle" idx="3"/>
          </p:nvPr>
        </p:nvSpPr>
        <p:spPr>
          <a:xfrm>
            <a:off x="6706825" y="2150075"/>
            <a:ext cx="18582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ubTitle" idx="4"/>
          </p:nvPr>
        </p:nvSpPr>
        <p:spPr>
          <a:xfrm>
            <a:off x="6706825" y="2773377"/>
            <a:ext cx="1858200" cy="86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_AND_BODY_1_1">
    <p:bg>
      <p:bgPr>
        <a:solidFill>
          <a:schemeClr val="dk1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subTitle" idx="1"/>
          </p:nvPr>
        </p:nvSpPr>
        <p:spPr>
          <a:xfrm>
            <a:off x="2609400" y="2326475"/>
            <a:ext cx="3925200" cy="170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TITLE_AND_BODY_1_2">
    <p:bg>
      <p:bgPr>
        <a:solidFill>
          <a:schemeClr val="dk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_AND_BODY_1_1_1">
    <p:bg>
      <p:bgPr>
        <a:solidFill>
          <a:schemeClr val="dk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subTitle" idx="1"/>
          </p:nvPr>
        </p:nvSpPr>
        <p:spPr>
          <a:xfrm>
            <a:off x="5191275" y="1765350"/>
            <a:ext cx="2808000" cy="21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">
  <p:cSld name="TITLE_AND_BODY_1_3">
    <p:bg>
      <p:bgPr>
        <a:solidFill>
          <a:schemeClr val="dk1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85" name="Google Shape;85;p19"/>
          <p:cNvSpPr txBox="1">
            <a:spLocks noGrp="1"/>
          </p:cNvSpPr>
          <p:nvPr>
            <p:ph type="ctrTitle" idx="2"/>
          </p:nvPr>
        </p:nvSpPr>
        <p:spPr>
          <a:xfrm>
            <a:off x="615800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6" name="Google Shape;86;p19"/>
          <p:cNvSpPr txBox="1">
            <a:spLocks noGrp="1"/>
          </p:cNvSpPr>
          <p:nvPr>
            <p:ph type="subTitle" idx="1"/>
          </p:nvPr>
        </p:nvSpPr>
        <p:spPr>
          <a:xfrm>
            <a:off x="615800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ctrTitle" idx="3"/>
          </p:nvPr>
        </p:nvSpPr>
        <p:spPr>
          <a:xfrm>
            <a:off x="2642565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ubTitle" idx="4"/>
          </p:nvPr>
        </p:nvSpPr>
        <p:spPr>
          <a:xfrm>
            <a:off x="2642565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ctrTitle" idx="5"/>
          </p:nvPr>
        </p:nvSpPr>
        <p:spPr>
          <a:xfrm>
            <a:off x="4669331" y="2857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subTitle" idx="6"/>
          </p:nvPr>
        </p:nvSpPr>
        <p:spPr>
          <a:xfrm>
            <a:off x="4669331" y="3480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ctrTitle" idx="7"/>
          </p:nvPr>
        </p:nvSpPr>
        <p:spPr>
          <a:xfrm>
            <a:off x="6696096" y="1714175"/>
            <a:ext cx="1832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subTitle" idx="8"/>
          </p:nvPr>
        </p:nvSpPr>
        <p:spPr>
          <a:xfrm>
            <a:off x="6696096" y="2337476"/>
            <a:ext cx="1832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">
  <p:cSld name="TITLE_AND_BODY_1_3_1">
    <p:bg>
      <p:bgPr>
        <a:solidFill>
          <a:schemeClr val="dk1"/>
        </a:solidFill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0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ctrTitle" idx="2"/>
          </p:nvPr>
        </p:nvSpPr>
        <p:spPr>
          <a:xfrm>
            <a:off x="10588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subTitle" idx="1"/>
          </p:nvPr>
        </p:nvSpPr>
        <p:spPr>
          <a:xfrm>
            <a:off x="10588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ctrTitle" idx="3"/>
          </p:nvPr>
        </p:nvSpPr>
        <p:spPr>
          <a:xfrm>
            <a:off x="35497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ubTitle" idx="4"/>
          </p:nvPr>
        </p:nvSpPr>
        <p:spPr>
          <a:xfrm>
            <a:off x="35497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0"/>
          <p:cNvSpPr txBox="1">
            <a:spLocks noGrp="1"/>
          </p:cNvSpPr>
          <p:nvPr>
            <p:ph type="ctrTitle" idx="5"/>
          </p:nvPr>
        </p:nvSpPr>
        <p:spPr>
          <a:xfrm>
            <a:off x="6040650" y="275819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subTitle" idx="6"/>
          </p:nvPr>
        </p:nvSpPr>
        <p:spPr>
          <a:xfrm>
            <a:off x="6040650" y="338150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Montserrat ExtraLight"/>
              <a:buNone/>
              <a:defRPr sz="3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 b="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Montserrat ExtraLight"/>
              <a:buNone/>
              <a:defRPr sz="4800"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 1">
  <p:cSld name="TITLE_AND_BODY_1_3_1_1">
    <p:bg>
      <p:bgPr>
        <a:solidFill>
          <a:schemeClr val="dk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ctrTitle" idx="2"/>
          </p:nvPr>
        </p:nvSpPr>
        <p:spPr>
          <a:xfrm>
            <a:off x="1019875" y="2206281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sz="14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subTitle" idx="1"/>
          </p:nvPr>
        </p:nvSpPr>
        <p:spPr>
          <a:xfrm>
            <a:off x="1019875" y="1390725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ctrTitle" idx="3"/>
          </p:nvPr>
        </p:nvSpPr>
        <p:spPr>
          <a:xfrm>
            <a:off x="1019875" y="40026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sz="14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subTitle" idx="4"/>
          </p:nvPr>
        </p:nvSpPr>
        <p:spPr>
          <a:xfrm>
            <a:off x="1019875" y="3187100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ctrTitle" idx="5"/>
          </p:nvPr>
        </p:nvSpPr>
        <p:spPr>
          <a:xfrm>
            <a:off x="5250125" y="3070581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 ExtraLight"/>
              <a:buNone/>
              <a:defRPr sz="14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subTitle" idx="6"/>
          </p:nvPr>
        </p:nvSpPr>
        <p:spPr>
          <a:xfrm>
            <a:off x="5250125" y="2255025"/>
            <a:ext cx="28740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_AND_BODY_1_3_1_2">
    <p:bg>
      <p:bgPr>
        <a:solidFill>
          <a:schemeClr val="dk1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2"/>
          </p:nvPr>
        </p:nvSpPr>
        <p:spPr>
          <a:xfrm>
            <a:off x="1605350" y="2986800"/>
            <a:ext cx="2299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1"/>
          </p:nvPr>
        </p:nvSpPr>
        <p:spPr>
          <a:xfrm>
            <a:off x="1605350" y="3610100"/>
            <a:ext cx="2299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3"/>
          </p:nvPr>
        </p:nvSpPr>
        <p:spPr>
          <a:xfrm>
            <a:off x="5239150" y="2986800"/>
            <a:ext cx="2299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4"/>
          </p:nvPr>
        </p:nvSpPr>
        <p:spPr>
          <a:xfrm>
            <a:off x="5239150" y="3610100"/>
            <a:ext cx="2299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AND_BODY_1_3_1_3">
    <p:bg>
      <p:bgPr>
        <a:solidFill>
          <a:schemeClr val="dk1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ctrTitle" idx="2"/>
          </p:nvPr>
        </p:nvSpPr>
        <p:spPr>
          <a:xfrm>
            <a:off x="6540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ubTitle" idx="1"/>
          </p:nvPr>
        </p:nvSpPr>
        <p:spPr>
          <a:xfrm>
            <a:off x="6540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3"/>
          <p:cNvSpPr txBox="1">
            <a:spLocks noGrp="1"/>
          </p:cNvSpPr>
          <p:nvPr>
            <p:ph type="ctrTitle" idx="3"/>
          </p:nvPr>
        </p:nvSpPr>
        <p:spPr>
          <a:xfrm>
            <a:off x="26503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0" name="Google Shape;120;p23"/>
          <p:cNvSpPr txBox="1">
            <a:spLocks noGrp="1"/>
          </p:cNvSpPr>
          <p:nvPr>
            <p:ph type="subTitle" idx="4"/>
          </p:nvPr>
        </p:nvSpPr>
        <p:spPr>
          <a:xfrm>
            <a:off x="26503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3"/>
          <p:cNvSpPr txBox="1">
            <a:spLocks noGrp="1"/>
          </p:cNvSpPr>
          <p:nvPr>
            <p:ph type="ctrTitle" idx="5"/>
          </p:nvPr>
        </p:nvSpPr>
        <p:spPr>
          <a:xfrm>
            <a:off x="46466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subTitle" idx="6"/>
          </p:nvPr>
        </p:nvSpPr>
        <p:spPr>
          <a:xfrm>
            <a:off x="46466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ctrTitle" idx="7"/>
          </p:nvPr>
        </p:nvSpPr>
        <p:spPr>
          <a:xfrm>
            <a:off x="6642900" y="3201175"/>
            <a:ext cx="18471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4" name="Google Shape;124;p23"/>
          <p:cNvSpPr txBox="1">
            <a:spLocks noGrp="1"/>
          </p:cNvSpPr>
          <p:nvPr>
            <p:ph type="subTitle" idx="8"/>
          </p:nvPr>
        </p:nvSpPr>
        <p:spPr>
          <a:xfrm>
            <a:off x="6642900" y="3824475"/>
            <a:ext cx="18471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 ">
  <p:cSld name="TITLE_AND_BODY_1_3_1_4">
    <p:bg>
      <p:bgPr>
        <a:solidFill>
          <a:schemeClr val="dk1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ctrTitle" idx="2"/>
          </p:nvPr>
        </p:nvSpPr>
        <p:spPr>
          <a:xfrm>
            <a:off x="10588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subTitle" idx="1"/>
          </p:nvPr>
        </p:nvSpPr>
        <p:spPr>
          <a:xfrm>
            <a:off x="10588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ctrTitle" idx="3"/>
          </p:nvPr>
        </p:nvSpPr>
        <p:spPr>
          <a:xfrm>
            <a:off x="35497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4"/>
          </p:nvPr>
        </p:nvSpPr>
        <p:spPr>
          <a:xfrm>
            <a:off x="35497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ctrTitle" idx="5"/>
          </p:nvPr>
        </p:nvSpPr>
        <p:spPr>
          <a:xfrm>
            <a:off x="6040650" y="1319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2" name="Google Shape;132;p24"/>
          <p:cNvSpPr txBox="1">
            <a:spLocks noGrp="1"/>
          </p:cNvSpPr>
          <p:nvPr>
            <p:ph type="subTitle" idx="6"/>
          </p:nvPr>
        </p:nvSpPr>
        <p:spPr>
          <a:xfrm>
            <a:off x="6040650" y="1943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ctrTitle" idx="7"/>
          </p:nvPr>
        </p:nvSpPr>
        <p:spPr>
          <a:xfrm>
            <a:off x="10588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subTitle" idx="8"/>
          </p:nvPr>
        </p:nvSpPr>
        <p:spPr>
          <a:xfrm>
            <a:off x="10588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5" name="Google Shape;135;p24"/>
          <p:cNvSpPr txBox="1">
            <a:spLocks noGrp="1"/>
          </p:cNvSpPr>
          <p:nvPr>
            <p:ph type="ctrTitle" idx="9"/>
          </p:nvPr>
        </p:nvSpPr>
        <p:spPr>
          <a:xfrm>
            <a:off x="35497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6" name="Google Shape;136;p24"/>
          <p:cNvSpPr txBox="1">
            <a:spLocks noGrp="1"/>
          </p:cNvSpPr>
          <p:nvPr>
            <p:ph type="subTitle" idx="13"/>
          </p:nvPr>
        </p:nvSpPr>
        <p:spPr>
          <a:xfrm>
            <a:off x="35497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7" name="Google Shape;137;p24"/>
          <p:cNvSpPr txBox="1">
            <a:spLocks noGrp="1"/>
          </p:cNvSpPr>
          <p:nvPr>
            <p:ph type="ctrTitle" idx="14"/>
          </p:nvPr>
        </p:nvSpPr>
        <p:spPr>
          <a:xfrm>
            <a:off x="6040650" y="3131949"/>
            <a:ext cx="2044500" cy="56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38" name="Google Shape;138;p24"/>
          <p:cNvSpPr txBox="1">
            <a:spLocks noGrp="1"/>
          </p:cNvSpPr>
          <p:nvPr>
            <p:ph type="subTitle" idx="15"/>
          </p:nvPr>
        </p:nvSpPr>
        <p:spPr>
          <a:xfrm>
            <a:off x="6040650" y="3755250"/>
            <a:ext cx="2044500" cy="86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TITLE_ONLY_1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title" idx="2"/>
          </p:nvPr>
        </p:nvSpPr>
        <p:spPr>
          <a:xfrm>
            <a:off x="5812775" y="2864009"/>
            <a:ext cx="23322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1600"/>
              <a:buFont typeface="Montserrat ExtraLight"/>
              <a:buNone/>
              <a:defRPr sz="16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3" name="Google Shape;143;p25"/>
          <p:cNvSpPr txBox="1">
            <a:spLocks noGrp="1"/>
          </p:cNvSpPr>
          <p:nvPr>
            <p:ph type="subTitle" idx="1"/>
          </p:nvPr>
        </p:nvSpPr>
        <p:spPr>
          <a:xfrm>
            <a:off x="5812775" y="3371909"/>
            <a:ext cx="23322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  2">
  <p:cSld name="TITLE_AND_BODY_1_3_1_1_1">
    <p:bg>
      <p:bgPr>
        <a:solidFill>
          <a:schemeClr val="dk1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 idx="2"/>
          </p:nvPr>
        </p:nvSpPr>
        <p:spPr>
          <a:xfrm>
            <a:off x="5301150" y="12305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sz="1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5301150" y="16053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ctrTitle" idx="3"/>
          </p:nvPr>
        </p:nvSpPr>
        <p:spPr>
          <a:xfrm>
            <a:off x="5301150" y="23601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sz="1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49" name="Google Shape;149;p26"/>
          <p:cNvSpPr txBox="1">
            <a:spLocks noGrp="1"/>
          </p:cNvSpPr>
          <p:nvPr>
            <p:ph type="subTitle" idx="4"/>
          </p:nvPr>
        </p:nvSpPr>
        <p:spPr>
          <a:xfrm>
            <a:off x="5301150" y="27349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ctrTitle" idx="5"/>
          </p:nvPr>
        </p:nvSpPr>
        <p:spPr>
          <a:xfrm>
            <a:off x="5301150" y="3489756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Montserrat ExtraLight"/>
              <a:buNone/>
              <a:defRPr sz="1600" b="0">
                <a:solidFill>
                  <a:schemeClr val="accent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None/>
              <a:defRPr sz="16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subTitle" idx="6"/>
          </p:nvPr>
        </p:nvSpPr>
        <p:spPr>
          <a:xfrm>
            <a:off x="5301150" y="3864500"/>
            <a:ext cx="2874000" cy="56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ITLE_AND_BODY_2">
    <p:bg>
      <p:bgPr>
        <a:solidFill>
          <a:schemeClr val="dk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4461675" y="1811125"/>
            <a:ext cx="3446700" cy="134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title"/>
          </p:nvPr>
        </p:nvSpPr>
        <p:spPr>
          <a:xfrm>
            <a:off x="3168000" y="36760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55" name="Google Shape;155;p27"/>
          <p:cNvSpPr txBox="1"/>
          <p:nvPr/>
        </p:nvSpPr>
        <p:spPr>
          <a:xfrm>
            <a:off x="4461675" y="3532850"/>
            <a:ext cx="3552300" cy="71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Slidesgo, including icons by Flaticon, and infographics &amp; images by Freepik. </a:t>
            </a: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SECTION_TITLE_AND_DESCRIPTION_2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12145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2145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2"/>
          </p:nvPr>
        </p:nvSpPr>
        <p:spPr>
          <a:xfrm>
            <a:off x="4870247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2122500" y="367600"/>
            <a:ext cx="4899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000000"/>
        </a:solid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5100750" y="1292375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5100750" y="2101825"/>
            <a:ext cx="2808000" cy="17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/>
          <p:nvPr/>
        </p:nvSpPr>
        <p:spPr>
          <a:xfrm>
            <a:off x="-24700" y="-32925"/>
            <a:ext cx="9168600" cy="5176500"/>
          </a:xfrm>
          <a:prstGeom prst="rect">
            <a:avLst/>
          </a:prstGeom>
          <a:solidFill>
            <a:srgbClr val="000000">
              <a:alpha val="2588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title"/>
          </p:nvPr>
        </p:nvSpPr>
        <p:spPr>
          <a:xfrm>
            <a:off x="860225" y="417650"/>
            <a:ext cx="227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2" name="Google Shape;32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2549400" y="875500"/>
            <a:ext cx="4045200" cy="64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body" idx="2"/>
          </p:nvPr>
        </p:nvSpPr>
        <p:spPr>
          <a:xfrm>
            <a:off x="722325" y="1858300"/>
            <a:ext cx="3837000" cy="267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2586300" y="4092450"/>
            <a:ext cx="39714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2498100" y="367600"/>
            <a:ext cx="4147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000"/>
              <a:buFont typeface="Montserrat ExtraLight"/>
              <a:buNone/>
              <a:defRPr sz="2000" b="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D5B961"/>
              </a:buClr>
              <a:buSzPts val="2400"/>
              <a:buFont typeface="Montserrat ExtraLight"/>
              <a:buNone/>
              <a:defRPr sz="2400">
                <a:solidFill>
                  <a:srgbClr val="D5B961"/>
                </a:solidFill>
                <a:latin typeface="Montserrat ExtraLight"/>
                <a:ea typeface="Montserrat ExtraLight"/>
                <a:cs typeface="Montserrat ExtraLight"/>
                <a:sym typeface="Montserrat Extra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00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Char char="●"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ea.org/commentaries/electric-cars-fend-off-supply-challenges-to-more-than-double-global-sale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firefox-b-1-d&amp;bih=769&amp;biw=1696&amp;hl=en&amp;q=2022+audi+e-tron+gt+msrp&amp;stick=H4sIAAAAAAAAAOPgE-LVT9c3NMzLK04rzqvK1VLKTrbSTywtyc_NL8ksS9XPzU9JzYmvTE0sssrNzFPILS4qWMQqYWRgZKSQWJqSqZCqW1KUn6eQXgKWAgDVo-5xUAAAAA&amp;sa=X&amp;ved=2ahUKEwi6ovSpoZb2AhVOp3IEHadnBtcQ6BMoAHoECDoQA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search?client=firefox-b-1-d&amp;bih=769&amp;biw=1696&amp;hl=en&amp;q=2022+audi+e-tron+gt+msrp&amp;stick=H4sIAAAAAAAAAOPgE-LVT9c3NMzLK04rzqvK1VLKTrbSTywtyc_NL8ksS9XPzU9JzYmvTE0sssrNzFPILS4qWMQqYWRgZKSQWJqSqZCqW1KUn6eQXgKWAgDVo-5xUAAAAA&amp;sa=X&amp;ved=2ahUKEwi6ovSpoZb2AhVOp3IEHadnBtcQ6BMoAHoECDoQA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dcarbadcar.net/2022-us-vehicle-sales-figures-by-brand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lidesgo.com/" TargetMode="External"/><Relationship Id="rId4" Type="http://schemas.openxmlformats.org/officeDocument/2006/relationships/hyperlink" Target="https://www.kaggle.com/ankkur13/edmundsconsumer-car-ratings-and-reviews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>
            <a:spLocks noGrp="1"/>
          </p:cNvSpPr>
          <p:nvPr>
            <p:ph type="ctrTitle"/>
          </p:nvPr>
        </p:nvSpPr>
        <p:spPr>
          <a:xfrm>
            <a:off x="1070400" y="2730038"/>
            <a:ext cx="7003200" cy="95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Montserrat"/>
                <a:ea typeface="Montserrat"/>
                <a:cs typeface="Montserrat"/>
                <a:sym typeface="Montserrat"/>
              </a:rPr>
              <a:t>BMW v. Audi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62" name="Google Shape;162;p29"/>
          <p:cNvSpPr txBox="1">
            <a:spLocks noGrp="1"/>
          </p:cNvSpPr>
          <p:nvPr>
            <p:ph type="subTitle" idx="1"/>
          </p:nvPr>
        </p:nvSpPr>
        <p:spPr>
          <a:xfrm>
            <a:off x="1491150" y="3573350"/>
            <a:ext cx="6161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</a:rPr>
              <a:t>The Battle for the Staple Luxury Car Brand </a:t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grpSp>
        <p:nvGrpSpPr>
          <p:cNvPr id="163" name="Google Shape;163;p29"/>
          <p:cNvGrpSpPr/>
          <p:nvPr/>
        </p:nvGrpSpPr>
        <p:grpSpPr>
          <a:xfrm>
            <a:off x="4151807" y="1884053"/>
            <a:ext cx="840385" cy="836425"/>
            <a:chOff x="1178525" y="238125"/>
            <a:chExt cx="5262275" cy="5237475"/>
          </a:xfrm>
        </p:grpSpPr>
        <p:sp>
          <p:nvSpPr>
            <p:cNvPr id="164" name="Google Shape;164;p29"/>
            <p:cNvSpPr/>
            <p:nvPr/>
          </p:nvSpPr>
          <p:spPr>
            <a:xfrm>
              <a:off x="1178525" y="238125"/>
              <a:ext cx="5262275" cy="5237475"/>
            </a:xfrm>
            <a:custGeom>
              <a:avLst/>
              <a:gdLst/>
              <a:ahLst/>
              <a:cxnLst/>
              <a:rect l="l" t="t" r="r" b="b"/>
              <a:pathLst>
                <a:path w="210491" h="209499" extrusionOk="0">
                  <a:moveTo>
                    <a:pt x="104753" y="43457"/>
                  </a:moveTo>
                  <a:cubicBezTo>
                    <a:pt x="138546" y="43457"/>
                    <a:pt x="166039" y="70955"/>
                    <a:pt x="166039" y="104749"/>
                  </a:cubicBezTo>
                  <a:cubicBezTo>
                    <a:pt x="166039" y="138546"/>
                    <a:pt x="138546" y="166043"/>
                    <a:pt x="104753" y="166043"/>
                  </a:cubicBezTo>
                  <a:cubicBezTo>
                    <a:pt x="70954" y="166042"/>
                    <a:pt x="43460" y="138544"/>
                    <a:pt x="43460" y="104748"/>
                  </a:cubicBezTo>
                  <a:cubicBezTo>
                    <a:pt x="43460" y="70954"/>
                    <a:pt x="70954" y="43457"/>
                    <a:pt x="104753" y="43457"/>
                  </a:cubicBezTo>
                  <a:close/>
                  <a:moveTo>
                    <a:pt x="104751" y="0"/>
                  </a:moveTo>
                  <a:cubicBezTo>
                    <a:pt x="46990" y="0"/>
                    <a:pt x="0" y="46989"/>
                    <a:pt x="0" y="104748"/>
                  </a:cubicBezTo>
                  <a:cubicBezTo>
                    <a:pt x="0" y="162509"/>
                    <a:pt x="46992" y="209499"/>
                    <a:pt x="104751" y="209499"/>
                  </a:cubicBezTo>
                  <a:lnTo>
                    <a:pt x="210491" y="209499"/>
                  </a:lnTo>
                  <a:lnTo>
                    <a:pt x="209500" y="104748"/>
                  </a:lnTo>
                  <a:cubicBezTo>
                    <a:pt x="209500" y="46989"/>
                    <a:pt x="162512" y="0"/>
                    <a:pt x="104751" y="0"/>
                  </a:cubicBezTo>
                  <a:close/>
                </a:path>
              </a:pathLst>
            </a:custGeom>
            <a:solidFill>
              <a:srgbClr val="D5B9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9"/>
            <p:cNvSpPr/>
            <p:nvPr/>
          </p:nvSpPr>
          <p:spPr>
            <a:xfrm>
              <a:off x="2037350" y="1096875"/>
              <a:ext cx="3519825" cy="3519975"/>
            </a:xfrm>
            <a:custGeom>
              <a:avLst/>
              <a:gdLst/>
              <a:ahLst/>
              <a:cxnLst/>
              <a:rect l="l" t="t" r="r" b="b"/>
              <a:pathLst>
                <a:path w="140793" h="140799" extrusionOk="0">
                  <a:moveTo>
                    <a:pt x="70398" y="18214"/>
                  </a:moveTo>
                  <a:cubicBezTo>
                    <a:pt x="99171" y="18214"/>
                    <a:pt x="122579" y="41622"/>
                    <a:pt x="122579" y="70398"/>
                  </a:cubicBezTo>
                  <a:cubicBezTo>
                    <a:pt x="122579" y="99174"/>
                    <a:pt x="99172" y="122585"/>
                    <a:pt x="70398" y="122585"/>
                  </a:cubicBezTo>
                  <a:cubicBezTo>
                    <a:pt x="41626" y="122585"/>
                    <a:pt x="18214" y="99173"/>
                    <a:pt x="18214" y="70398"/>
                  </a:cubicBezTo>
                  <a:cubicBezTo>
                    <a:pt x="18214" y="41622"/>
                    <a:pt x="41625" y="18214"/>
                    <a:pt x="70398" y="18214"/>
                  </a:cubicBezTo>
                  <a:close/>
                  <a:moveTo>
                    <a:pt x="70398" y="0"/>
                  </a:moveTo>
                  <a:cubicBezTo>
                    <a:pt x="31580" y="0"/>
                    <a:pt x="1" y="31579"/>
                    <a:pt x="1" y="70398"/>
                  </a:cubicBezTo>
                  <a:cubicBezTo>
                    <a:pt x="1" y="109216"/>
                    <a:pt x="31580" y="140798"/>
                    <a:pt x="70398" y="140798"/>
                  </a:cubicBezTo>
                  <a:cubicBezTo>
                    <a:pt x="109213" y="140798"/>
                    <a:pt x="140792" y="109216"/>
                    <a:pt x="140792" y="70398"/>
                  </a:cubicBezTo>
                  <a:cubicBezTo>
                    <a:pt x="140792" y="31580"/>
                    <a:pt x="109213" y="0"/>
                    <a:pt x="703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D403A36-89B8-47D9-92B2-28987F18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066" y="0"/>
            <a:ext cx="5683868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F3A40FB-307E-4DFC-989C-6585B1A8F66A}"/>
              </a:ext>
            </a:extLst>
          </p:cNvPr>
          <p:cNvSpPr/>
          <p:nvPr/>
        </p:nvSpPr>
        <p:spPr>
          <a:xfrm>
            <a:off x="3657600" y="614364"/>
            <a:ext cx="1485900" cy="2164556"/>
          </a:xfrm>
          <a:prstGeom prst="rect">
            <a:avLst/>
          </a:prstGeom>
          <a:noFill/>
          <a:ln w="19050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29876A-CD92-489C-8392-B8FBF3A17D98}"/>
              </a:ext>
            </a:extLst>
          </p:cNvPr>
          <p:cNvSpPr/>
          <p:nvPr/>
        </p:nvSpPr>
        <p:spPr>
          <a:xfrm>
            <a:off x="6115050" y="952501"/>
            <a:ext cx="1485900" cy="2164556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202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F632-94B5-4145-B087-4F492C645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400" y="2094300"/>
            <a:ext cx="7003200" cy="954900"/>
          </a:xfrm>
        </p:spPr>
        <p:txBody>
          <a:bodyPr/>
          <a:lstStyle/>
          <a:p>
            <a:r>
              <a:rPr lang="en-US" sz="4800" dirty="0">
                <a:latin typeface="Montserrat Extra light"/>
              </a:rPr>
              <a:t>Reviews</a:t>
            </a:r>
          </a:p>
        </p:txBody>
      </p:sp>
    </p:spTree>
    <p:extLst>
      <p:ext uri="{BB962C8B-B14F-4D97-AF65-F5344CB8AC3E}">
        <p14:creationId xmlns:p14="http://schemas.microsoft.com/office/powerpoint/2010/main" val="884380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DB67A7E-8EAB-4645-A511-3058A4E1768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8506641"/>
              </p:ext>
            </p:extLst>
          </p:nvPr>
        </p:nvGraphicFramePr>
        <p:xfrm>
          <a:off x="92869" y="100013"/>
          <a:ext cx="8808244" cy="4914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87344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661A7B2-5FFD-4F4C-8FB8-5B36C398598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9140465"/>
              </p:ext>
            </p:extLst>
          </p:nvPr>
        </p:nvGraphicFramePr>
        <p:xfrm>
          <a:off x="446484" y="207168"/>
          <a:ext cx="8251032" cy="4729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37441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29403E2-BF23-432C-A978-F7352C15488B}"/>
              </a:ext>
            </a:extLst>
          </p:cNvPr>
          <p:cNvSpPr txBox="1"/>
          <p:nvPr/>
        </p:nvSpPr>
        <p:spPr>
          <a:xfrm>
            <a:off x="2286000" y="1910030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en" sz="4000" b="0" i="0" u="none" strike="noStrike" kern="0" cap="none" spc="0" normalizeH="0" baseline="0" noProof="0" dirty="0">
                <a:ln>
                  <a:noFill/>
                </a:ln>
                <a:solidFill>
                  <a:srgbClr val="D5B961"/>
                </a:solidFill>
                <a:effectLst/>
                <a:uLnTx/>
                <a:uFillTx/>
                <a:latin typeface="Montserrat ExtraLight"/>
                <a:sym typeface="Montserrat ExtraLight"/>
              </a:rPr>
              <a:t>Topic Modeling Review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8403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4054100" y="119835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F7BAA"/>
                </a:solidFill>
              </a:rPr>
              <a:t>BMW</a:t>
            </a:r>
            <a:endParaRPr dirty="0">
              <a:solidFill>
                <a:srgbClr val="4F7BAA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4054100" y="1689750"/>
            <a:ext cx="4712700" cy="1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" sz="2000" b="1" dirty="0">
                <a:solidFill>
                  <a:schemeClr val="bg1"/>
                </a:solidFill>
              </a:rPr>
              <a:t>Pros: 5 Star Ratings</a:t>
            </a:r>
            <a:endParaRPr sz="2000" b="1" dirty="0">
              <a:solidFill>
                <a:schemeClr val="bg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best car </a:t>
            </a:r>
            <a:r>
              <a:rPr lang="en-US" sz="1500" dirty="0" err="1">
                <a:solidFill>
                  <a:schemeClr val="bg1"/>
                </a:solidFill>
              </a:rPr>
              <a:t>ive</a:t>
            </a:r>
            <a:endParaRPr lang="en-US" sz="1500" dirty="0">
              <a:solidFill>
                <a:schemeClr val="bg1"/>
              </a:solidFill>
            </a:endParaRPr>
          </a:p>
          <a:p>
            <a:pPr mar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car </a:t>
            </a:r>
            <a:r>
              <a:rPr lang="en-US" sz="1500" dirty="0" err="1">
                <a:solidFill>
                  <a:schemeClr val="bg1"/>
                </a:solidFill>
              </a:rPr>
              <a:t>ive</a:t>
            </a:r>
            <a:r>
              <a:rPr lang="en-US" sz="1500" dirty="0">
                <a:solidFill>
                  <a:schemeClr val="bg1"/>
                </a:solidFill>
              </a:rPr>
              <a:t> owned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absolutely love car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  <a:highlight>
                  <a:srgbClr val="507CAB"/>
                </a:highlight>
              </a:rPr>
              <a:t>quite turbo efficient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turbo efficient ready</a:t>
            </a: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>
            <a:spLocks noGrp="1"/>
          </p:cNvSpPr>
          <p:nvPr>
            <p:ph type="title"/>
          </p:nvPr>
        </p:nvSpPr>
        <p:spPr>
          <a:xfrm>
            <a:off x="4054100" y="119835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4F7BAA"/>
                </a:solidFill>
              </a:rPr>
              <a:t>BMW</a:t>
            </a:r>
            <a:endParaRPr dirty="0">
              <a:solidFill>
                <a:srgbClr val="4F7BAA"/>
              </a:solidFill>
            </a:endParaRPr>
          </a:p>
        </p:txBody>
      </p:sp>
      <p:sp>
        <p:nvSpPr>
          <p:cNvPr id="228" name="Google Shape;228;p37"/>
          <p:cNvSpPr txBox="1">
            <a:spLocks noGrp="1"/>
          </p:cNvSpPr>
          <p:nvPr>
            <p:ph type="body" idx="1"/>
          </p:nvPr>
        </p:nvSpPr>
        <p:spPr>
          <a:xfrm>
            <a:off x="4054100" y="1673251"/>
            <a:ext cx="4712700" cy="176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Cons: 1 Star Ratings</a:t>
            </a:r>
            <a:endParaRPr sz="2000" b="1" dirty="0">
              <a:solidFill>
                <a:schemeClr val="bg1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ultimate driving machine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purchased 2011 </a:t>
            </a:r>
            <a:r>
              <a:rPr lang="en-US" sz="1500" dirty="0" err="1">
                <a:solidFill>
                  <a:schemeClr val="bg1"/>
                </a:solidFill>
              </a:rPr>
              <a:t>bmw</a:t>
            </a:r>
            <a:endParaRPr lang="en-US" sz="1500" dirty="0">
              <a:solidFill>
                <a:schemeClr val="bg1"/>
              </a:solidFill>
            </a:endParaRPr>
          </a:p>
          <a:p>
            <a:pPr marL="0" lv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total catastrophic failure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  <a:highlight>
                  <a:srgbClr val="507CAB"/>
                </a:highlight>
              </a:rPr>
              <a:t>check engine light</a:t>
            </a:r>
          </a:p>
          <a:p>
            <a:pPr marL="0" lvl="0" indent="0">
              <a:spcBef>
                <a:spcPts val="1600"/>
              </a:spcBef>
              <a:buNone/>
            </a:pPr>
            <a:r>
              <a:rPr lang="en-US" sz="1500" dirty="0">
                <a:solidFill>
                  <a:schemeClr val="bg1"/>
                </a:solidFill>
              </a:rPr>
              <a:t>ill buy </a:t>
            </a:r>
            <a:r>
              <a:rPr lang="en-US" sz="1500" dirty="0" err="1">
                <a:solidFill>
                  <a:schemeClr val="bg1"/>
                </a:solidFill>
              </a:rPr>
              <a:t>bmw</a:t>
            </a:r>
            <a:endParaRPr lang="en-US" sz="15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05470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7"/>
          <p:cNvPicPr preferRelativeResize="0"/>
          <p:nvPr/>
        </p:nvPicPr>
        <p:blipFill rotWithShape="1">
          <a:blip r:embed="rId4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36;p38">
            <a:extLst>
              <a:ext uri="{FF2B5EF4-FFF2-40B4-BE49-F238E27FC236}">
                <a16:creationId xmlns:a16="http://schemas.microsoft.com/office/drawing/2014/main" id="{94C5177A-9CE3-48B1-83CD-A02EC32765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55525" y="1669723"/>
            <a:ext cx="2932488" cy="5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Pros: 5 Star Ratings</a:t>
            </a:r>
            <a:endParaRPr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5EDEEDB-D9BD-4604-A1FF-593484C74EE0}"/>
              </a:ext>
            </a:extLst>
          </p:cNvPr>
          <p:cNvSpPr txBox="1"/>
          <p:nvPr/>
        </p:nvSpPr>
        <p:spPr>
          <a:xfrm>
            <a:off x="4107695" y="2115537"/>
            <a:ext cx="2114549" cy="23327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</a:rPr>
              <a:t>best car </a:t>
            </a:r>
            <a:r>
              <a:rPr lang="en-US" sz="1500" dirty="0" err="1">
                <a:solidFill>
                  <a:schemeClr val="bg1"/>
                </a:solidFill>
                <a:latin typeface="Montserrat" panose="00000500000000000000" pitchFamily="2" charset="0"/>
              </a:rPr>
              <a:t>ive</a:t>
            </a:r>
            <a:endParaRPr lang="en-US" sz="1500" dirty="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</a:rPr>
              <a:t>car </a:t>
            </a:r>
            <a:r>
              <a:rPr lang="en-US" sz="1500" dirty="0" err="1">
                <a:solidFill>
                  <a:schemeClr val="bg1"/>
                </a:solidFill>
                <a:latin typeface="Montserrat" panose="00000500000000000000" pitchFamily="2" charset="0"/>
              </a:rPr>
              <a:t>ive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</a:rPr>
              <a:t> owned</a:t>
            </a:r>
          </a:p>
          <a:p>
            <a:pPr>
              <a:lnSpc>
                <a:spcPct val="200000"/>
              </a:lnSpc>
            </a:pPr>
            <a:r>
              <a:rPr lang="en-US" sz="1500" dirty="0" err="1">
                <a:solidFill>
                  <a:schemeClr val="bg1"/>
                </a:solidFill>
                <a:latin typeface="Montserrat" panose="00000500000000000000" pitchFamily="2" charset="0"/>
              </a:rPr>
              <a:t>audi</a:t>
            </a: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</a:rPr>
              <a:t> best car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highlight>
                  <a:srgbClr val="C85758"/>
                </a:highlight>
                <a:latin typeface="Montserrat" panose="00000500000000000000" pitchFamily="2" charset="0"/>
              </a:rPr>
              <a:t>quiet luxury drive</a:t>
            </a:r>
          </a:p>
          <a:p>
            <a:pPr>
              <a:lnSpc>
                <a:spcPct val="200000"/>
              </a:lnSpc>
            </a:pPr>
            <a:r>
              <a:rPr lang="en-US" sz="1500" dirty="0">
                <a:solidFill>
                  <a:schemeClr val="bg1"/>
                </a:solidFill>
                <a:latin typeface="Montserrat" panose="00000500000000000000" pitchFamily="2" charset="0"/>
              </a:rPr>
              <a:t>nicest car </a:t>
            </a:r>
            <a:r>
              <a:rPr lang="en-US" sz="1500" dirty="0" err="1">
                <a:solidFill>
                  <a:schemeClr val="bg1"/>
                </a:solidFill>
                <a:latin typeface="Montserrat" panose="00000500000000000000" pitchFamily="2" charset="0"/>
              </a:rPr>
              <a:t>ive</a:t>
            </a:r>
            <a:endParaRPr lang="en-US" sz="1500" dirty="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AF8C4A-40C2-4299-BDFC-D3F88776DA75}"/>
              </a:ext>
            </a:extLst>
          </p:cNvPr>
          <p:cNvSpPr txBox="1"/>
          <p:nvPr/>
        </p:nvSpPr>
        <p:spPr>
          <a:xfrm>
            <a:off x="3932672" y="1301502"/>
            <a:ext cx="45791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" sz="2400" b="0" i="0" u="none" strike="noStrike" kern="0" cap="none" spc="0" normalizeH="0" baseline="0" noProof="0" dirty="0">
                <a:ln>
                  <a:noFill/>
                </a:ln>
                <a:solidFill>
                  <a:srgbClr val="C85758"/>
                </a:solidFill>
                <a:effectLst/>
                <a:uLnTx/>
                <a:uFillTx/>
                <a:latin typeface="Montserrat ExtraLight"/>
                <a:sym typeface="Montserrat ExtraLight"/>
              </a:rPr>
              <a:t>Audi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705240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9"/>
          <p:cNvSpPr txBox="1">
            <a:spLocks noGrp="1"/>
          </p:cNvSpPr>
          <p:nvPr>
            <p:ph type="title"/>
          </p:nvPr>
        </p:nvSpPr>
        <p:spPr>
          <a:xfrm>
            <a:off x="4054100" y="1139550"/>
            <a:ext cx="28080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C85758"/>
                </a:solidFill>
              </a:rPr>
              <a:t>Audi</a:t>
            </a:r>
            <a:endParaRPr dirty="0">
              <a:solidFill>
                <a:srgbClr val="C85758"/>
              </a:solidFill>
            </a:endParaRPr>
          </a:p>
        </p:txBody>
      </p:sp>
      <p:sp>
        <p:nvSpPr>
          <p:cNvPr id="244" name="Google Shape;244;p39"/>
          <p:cNvSpPr txBox="1">
            <a:spLocks noGrp="1"/>
          </p:cNvSpPr>
          <p:nvPr>
            <p:ph type="body" idx="1"/>
          </p:nvPr>
        </p:nvSpPr>
        <p:spPr>
          <a:xfrm>
            <a:off x="4054100" y="1647450"/>
            <a:ext cx="4712700" cy="293883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bg1"/>
                </a:solidFill>
              </a:rPr>
              <a:t>Cons: 1 Star Ratings</a:t>
            </a:r>
            <a:endParaRPr sz="2000" b="1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dirty="0"/>
              <a:t>oil consumption issue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dirty="0"/>
              <a:t>new engine car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dirty="0"/>
              <a:t>car service department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dirty="0" err="1">
                <a:highlight>
                  <a:srgbClr val="C85758"/>
                </a:highlight>
              </a:rPr>
              <a:t>audi</a:t>
            </a:r>
            <a:r>
              <a:rPr lang="en-US" sz="1500" dirty="0">
                <a:highlight>
                  <a:srgbClr val="C85758"/>
                </a:highlight>
              </a:rPr>
              <a:t> service department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-US" sz="1500" dirty="0"/>
              <a:t>brand new 2018</a:t>
            </a: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lang="en-US" sz="1500" dirty="0">
              <a:highlight>
                <a:srgbClr val="C85758"/>
              </a:highlight>
            </a:endParaRPr>
          </a:p>
        </p:txBody>
      </p:sp>
      <p:pic>
        <p:nvPicPr>
          <p:cNvPr id="245" name="Google Shape;245;p39"/>
          <p:cNvPicPr preferRelativeResize="0"/>
          <p:nvPr/>
        </p:nvPicPr>
        <p:blipFill rotWithShape="1">
          <a:blip r:embed="rId3">
            <a:alphaModFix/>
          </a:blip>
          <a:srcRect l="12478" r="37708"/>
          <a:stretch/>
        </p:blipFill>
        <p:spPr>
          <a:xfrm>
            <a:off x="0" y="0"/>
            <a:ext cx="3843225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9"/>
          <p:cNvSpPr/>
          <p:nvPr/>
        </p:nvSpPr>
        <p:spPr>
          <a:xfrm>
            <a:off x="-12300" y="0"/>
            <a:ext cx="3855600" cy="51765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>
            <a:spLocks noGrp="1"/>
          </p:cNvSpPr>
          <p:nvPr>
            <p:ph type="title"/>
          </p:nvPr>
        </p:nvSpPr>
        <p:spPr>
          <a:xfrm>
            <a:off x="4931325" y="22740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</a:t>
            </a:r>
            <a:br>
              <a:rPr lang="en" dirty="0"/>
            </a:br>
            <a:r>
              <a:rPr lang="en" dirty="0"/>
              <a:t>Comparison - Sales</a:t>
            </a:r>
            <a:endParaRPr dirty="0"/>
          </a:p>
        </p:txBody>
      </p:sp>
      <p:sp>
        <p:nvSpPr>
          <p:cNvPr id="259" name="Google Shape;259;p41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60" name="Google Shape;260;p41"/>
          <p:cNvSpPr txBox="1">
            <a:spLocks noGrp="1"/>
          </p:cNvSpPr>
          <p:nvPr>
            <p:ph type="subTitle" idx="1"/>
          </p:nvPr>
        </p:nvSpPr>
        <p:spPr>
          <a:xfrm>
            <a:off x="4931325" y="3479205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BMW and Audi sales</a:t>
            </a:r>
            <a:endParaRPr dirty="0"/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1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0"/>
          <p:cNvSpPr txBox="1">
            <a:spLocks noGrp="1"/>
          </p:cNvSpPr>
          <p:nvPr>
            <p:ph type="title"/>
          </p:nvPr>
        </p:nvSpPr>
        <p:spPr>
          <a:xfrm>
            <a:off x="140247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Audi</a:t>
            </a:r>
            <a:endParaRPr dirty="0"/>
          </a:p>
        </p:txBody>
      </p:sp>
      <p:sp>
        <p:nvSpPr>
          <p:cNvPr id="171" name="Google Shape;171;p30"/>
          <p:cNvSpPr txBox="1">
            <a:spLocks noGrp="1"/>
          </p:cNvSpPr>
          <p:nvPr>
            <p:ph type="subTitle" idx="1"/>
          </p:nvPr>
        </p:nvSpPr>
        <p:spPr>
          <a:xfrm>
            <a:off x="131682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4.88</a:t>
            </a:r>
            <a:endParaRPr sz="5200" dirty="0"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 idx="2"/>
          </p:nvPr>
        </p:nvSpPr>
        <p:spPr>
          <a:xfrm>
            <a:off x="5327125" y="1678950"/>
            <a:ext cx="24144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BMW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subTitle" idx="3"/>
          </p:nvPr>
        </p:nvSpPr>
        <p:spPr>
          <a:xfrm>
            <a:off x="5241475" y="2186850"/>
            <a:ext cx="2585700" cy="12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 dirty="0"/>
              <a:t>4.88</a:t>
            </a:r>
            <a:endParaRPr sz="52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A9F3AA-CCD9-4892-8A21-27CF4CE26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36" y="0"/>
            <a:ext cx="8218927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3E80C5-1F9E-4BD4-83E2-1A6E622F1226}"/>
              </a:ext>
            </a:extLst>
          </p:cNvPr>
          <p:cNvSpPr txBox="1"/>
          <p:nvPr/>
        </p:nvSpPr>
        <p:spPr>
          <a:xfrm>
            <a:off x="2921792" y="3539432"/>
            <a:ext cx="43862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4F7BAA"/>
                </a:solidFill>
                <a:latin typeface="Montserrat"/>
                <a:ea typeface="Montserrat"/>
                <a:cs typeface="Montserrat"/>
                <a:sym typeface="Montserrat"/>
              </a:rPr>
              <a:t>BMW: 78,903 avg cars/qtr.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Audi: 50,678 avg cars/qtr.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D7420F1-EFB5-417D-A162-476ACA52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536" y="0"/>
            <a:ext cx="821892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114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5B64E-6107-4466-82FB-42CCB8C39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971" y="2491944"/>
            <a:ext cx="1548057" cy="841800"/>
          </a:xfrm>
        </p:spPr>
        <p:txBody>
          <a:bodyPr anchor="ctr" anchorCtr="1"/>
          <a:lstStyle/>
          <a:p>
            <a:r>
              <a:rPr lang="en-US" dirty="0"/>
              <a:t>BMW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C0C735-9175-450A-87D8-972808962556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292894" y="1619250"/>
            <a:ext cx="8672512" cy="952500"/>
          </a:xfrm>
        </p:spPr>
        <p:txBody>
          <a:bodyPr anchor="ctr" anchorCtr="1"/>
          <a:lstStyle/>
          <a:p>
            <a:r>
              <a:rPr lang="en-US" sz="4000" dirty="0"/>
              <a:t>Better Brand According to Sales</a:t>
            </a:r>
          </a:p>
        </p:txBody>
      </p:sp>
    </p:spTree>
    <p:extLst>
      <p:ext uri="{BB962C8B-B14F-4D97-AF65-F5344CB8AC3E}">
        <p14:creationId xmlns:p14="http://schemas.microsoft.com/office/powerpoint/2010/main" val="33856720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Electric Vehicles</a:t>
            </a:r>
            <a:endParaRPr/>
          </a:p>
        </p:txBody>
      </p:sp>
      <p:sp>
        <p:nvSpPr>
          <p:cNvPr id="429" name="Google Shape;429;p59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30" name="Google Shape;430;p59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future of luxury cars?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31" name="Google Shape;431;p59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9"/>
          <p:cNvSpPr/>
          <p:nvPr/>
        </p:nvSpPr>
        <p:spPr>
          <a:xfrm>
            <a:off x="57875" y="1009950"/>
            <a:ext cx="43992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60"/>
          <p:cNvSpPr txBox="1"/>
          <p:nvPr/>
        </p:nvSpPr>
        <p:spPr>
          <a:xfrm>
            <a:off x="519050" y="264125"/>
            <a:ext cx="8326800" cy="17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NY Times: Why This Could Be a Critical Year for Electric Cars</a:t>
            </a:r>
            <a:endParaRPr sz="41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8" name="Google Shape;438;p60"/>
          <p:cNvSpPr txBox="1"/>
          <p:nvPr/>
        </p:nvSpPr>
        <p:spPr>
          <a:xfrm>
            <a:off x="1102850" y="1924750"/>
            <a:ext cx="7159200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“While electric vehicles still account for a small slice of the market —</a:t>
            </a:r>
            <a:r>
              <a:rPr lang="en" sz="3000" dirty="0">
                <a:solidFill>
                  <a:schemeClr val="lt1"/>
                </a:solidFill>
                <a:highlight>
                  <a:schemeClr val="accent3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" sz="3000" u="sng" dirty="0">
                <a:solidFill>
                  <a:schemeClr val="lt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nearly 9 percent of the new cars sold last year</a:t>
            </a:r>
            <a:r>
              <a:rPr lang="en" sz="3000" dirty="0">
                <a:solidFill>
                  <a:schemeClr val="lt1"/>
                </a:solidFill>
                <a:highlight>
                  <a:schemeClr val="accent3"/>
                </a:highlight>
                <a:latin typeface="Georgia"/>
                <a:ea typeface="Georgia"/>
                <a:cs typeface="Georgia"/>
                <a:sym typeface="Georgia"/>
              </a:rPr>
              <a:t> worldwide were electric, up from 2.5 percent in 2019, according to the International Energy Agency.”</a:t>
            </a:r>
            <a:endParaRPr sz="3000" dirty="0">
              <a:solidFill>
                <a:schemeClr val="lt1"/>
              </a:solidFill>
              <a:highlight>
                <a:schemeClr val="accent3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61"/>
          <p:cNvSpPr txBox="1"/>
          <p:nvPr/>
        </p:nvSpPr>
        <p:spPr>
          <a:xfrm>
            <a:off x="0" y="0"/>
            <a:ext cx="27432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ELECTRIC SEDANS</a:t>
            </a:r>
            <a:endParaRPr sz="2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4" name="Google Shape;444;p61"/>
          <p:cNvSpPr txBox="1"/>
          <p:nvPr/>
        </p:nvSpPr>
        <p:spPr>
          <a:xfrm>
            <a:off x="6088275" y="472650"/>
            <a:ext cx="6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45" name="Google Shape;4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375" y="0"/>
            <a:ext cx="5578950" cy="257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1"/>
          <p:cNvPicPr preferRelativeResize="0"/>
          <p:nvPr/>
        </p:nvPicPr>
        <p:blipFill rotWithShape="1">
          <a:blip r:embed="rId4">
            <a:alphaModFix/>
          </a:blip>
          <a:srcRect l="1726" r="5963"/>
          <a:stretch/>
        </p:blipFill>
        <p:spPr>
          <a:xfrm>
            <a:off x="1654375" y="2571750"/>
            <a:ext cx="5578952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62"/>
          <p:cNvSpPr txBox="1"/>
          <p:nvPr/>
        </p:nvSpPr>
        <p:spPr>
          <a:xfrm>
            <a:off x="0" y="0"/>
            <a:ext cx="2048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ELECTRIC SUV</a:t>
            </a:r>
            <a:endParaRPr sz="2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52" name="Google Shape;452;p62"/>
          <p:cNvSpPr txBox="1"/>
          <p:nvPr/>
        </p:nvSpPr>
        <p:spPr>
          <a:xfrm>
            <a:off x="6088275" y="472650"/>
            <a:ext cx="67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53" name="Google Shape;45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600" y="2644750"/>
            <a:ext cx="6633257" cy="24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150" y="602800"/>
            <a:ext cx="3952900" cy="1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1868" y="146002"/>
            <a:ext cx="4682133" cy="249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3"/>
          <p:cNvSpPr txBox="1">
            <a:spLocks noGrp="1"/>
          </p:cNvSpPr>
          <p:nvPr>
            <p:ph type="body" idx="1"/>
          </p:nvPr>
        </p:nvSpPr>
        <p:spPr>
          <a:xfrm>
            <a:off x="724150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BMW I4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301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335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MSRP $55,400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Rating: 8.5/10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Audi e-tron GT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238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469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</a:t>
            </a:r>
            <a:r>
              <a:rPr lang="en">
                <a:uFill>
                  <a:noFill/>
                </a:uFill>
                <a:hlinkClick r:id="rId3"/>
              </a:rPr>
              <a:t>MSRP</a:t>
            </a:r>
            <a:r>
              <a:rPr lang="en"/>
              <a:t> $102,400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Rating: 8.5/10</a:t>
            </a:r>
            <a:endParaRPr/>
          </a:p>
        </p:txBody>
      </p:sp>
      <p:sp>
        <p:nvSpPr>
          <p:cNvPr id="461" name="Google Shape;461;p63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Sedan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4"/>
          <p:cNvSpPr txBox="1">
            <a:spLocks noGrp="1"/>
          </p:cNvSpPr>
          <p:nvPr>
            <p:ph type="body" idx="1"/>
          </p:nvPr>
        </p:nvSpPr>
        <p:spPr>
          <a:xfrm>
            <a:off x="694225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BMW I4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301 mile max range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335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Starting MSRP $55,400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Rating: 8.5/10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Audi e-tron GT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238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469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</a:t>
            </a:r>
            <a:r>
              <a:rPr lang="en">
                <a:uFill>
                  <a:noFill/>
                </a:uFill>
                <a:hlinkClick r:id="rId3"/>
              </a:rPr>
              <a:t>MSRP</a:t>
            </a:r>
            <a:r>
              <a:rPr lang="en"/>
              <a:t> $102,400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Rating: 8.5/10</a:t>
            </a:r>
            <a:endParaRPr/>
          </a:p>
        </p:txBody>
      </p:sp>
      <p:sp>
        <p:nvSpPr>
          <p:cNvPr id="467" name="Google Shape;467;p64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Sedan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5"/>
          <p:cNvSpPr txBox="1">
            <a:spLocks noGrp="1"/>
          </p:cNvSpPr>
          <p:nvPr>
            <p:ph type="body" idx="1"/>
          </p:nvPr>
        </p:nvSpPr>
        <p:spPr>
          <a:xfrm>
            <a:off x="654650" y="875500"/>
            <a:ext cx="3549600" cy="194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BMW I4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301 mile max range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335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Starting MSRP $55,400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Rating: 8.5/10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73" name="Google Shape;473;p65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 Sedan</a:t>
            </a:r>
            <a:endParaRPr/>
          </a:p>
        </p:txBody>
      </p:sp>
      <p:pic>
        <p:nvPicPr>
          <p:cNvPr id="474" name="Google Shape;47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526" y="2385775"/>
            <a:ext cx="4809851" cy="240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title" idx="4294967295"/>
          </p:nvPr>
        </p:nvSpPr>
        <p:spPr>
          <a:xfrm>
            <a:off x="2305455" y="98450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accent3"/>
                </a:solidFill>
              </a:rPr>
              <a:t>01</a:t>
            </a:r>
            <a:br>
              <a:rPr lang="en" sz="4800" b="0" dirty="0">
                <a:solidFill>
                  <a:schemeClr val="accent3"/>
                </a:solidFill>
              </a:rPr>
            </a:br>
            <a:endParaRPr sz="4800" b="0" dirty="0">
              <a:solidFill>
                <a:schemeClr val="accent3"/>
              </a:solidFill>
            </a:endParaRPr>
          </a:p>
        </p:txBody>
      </p:sp>
      <p:sp>
        <p:nvSpPr>
          <p:cNvPr id="179" name="Google Shape;179;p31"/>
          <p:cNvSpPr txBox="1">
            <a:spLocks noGrp="1"/>
          </p:cNvSpPr>
          <p:nvPr>
            <p:ph type="ctrTitle" idx="4294967295"/>
          </p:nvPr>
        </p:nvSpPr>
        <p:spPr>
          <a:xfrm>
            <a:off x="3646729" y="988600"/>
            <a:ext cx="3525595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Overall Comparison Reviews</a:t>
            </a:r>
            <a:endParaRPr sz="2200" dirty="0"/>
          </a:p>
        </p:txBody>
      </p:sp>
      <p:sp>
        <p:nvSpPr>
          <p:cNvPr id="181" name="Google Shape;181;p31"/>
          <p:cNvSpPr txBox="1">
            <a:spLocks noGrp="1"/>
          </p:cNvSpPr>
          <p:nvPr>
            <p:ph type="title" idx="4294967295"/>
          </p:nvPr>
        </p:nvSpPr>
        <p:spPr>
          <a:xfrm>
            <a:off x="2305455" y="1752532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accent3"/>
                </a:solidFill>
              </a:rPr>
              <a:t>02</a:t>
            </a:r>
            <a:endParaRPr sz="4800" b="0" dirty="0">
              <a:solidFill>
                <a:schemeClr val="accent3"/>
              </a:solidFill>
            </a:endParaRPr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4294967295"/>
          </p:nvPr>
        </p:nvSpPr>
        <p:spPr>
          <a:xfrm>
            <a:off x="3619050" y="2642673"/>
            <a:ext cx="19059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Electric Vehicles</a:t>
            </a:r>
            <a:endParaRPr sz="2200" dirty="0"/>
          </a:p>
        </p:txBody>
      </p:sp>
      <p:sp>
        <p:nvSpPr>
          <p:cNvPr id="183" name="Google Shape;183;p31"/>
          <p:cNvSpPr txBox="1">
            <a:spLocks noGrp="1"/>
          </p:cNvSpPr>
          <p:nvPr>
            <p:ph type="title" idx="4294967295"/>
          </p:nvPr>
        </p:nvSpPr>
        <p:spPr>
          <a:xfrm>
            <a:off x="2305455" y="2520556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accent3"/>
                </a:solidFill>
              </a:rPr>
              <a:t>03</a:t>
            </a:r>
            <a:endParaRPr sz="4800" b="0" dirty="0">
              <a:solidFill>
                <a:schemeClr val="accent3"/>
              </a:solidFill>
            </a:endParaRPr>
          </a:p>
        </p:txBody>
      </p:sp>
      <p:sp>
        <p:nvSpPr>
          <p:cNvPr id="184" name="Google Shape;184;p31"/>
          <p:cNvSpPr txBox="1">
            <a:spLocks noGrp="1"/>
          </p:cNvSpPr>
          <p:nvPr>
            <p:ph type="ctrTitle" idx="4294967295"/>
          </p:nvPr>
        </p:nvSpPr>
        <p:spPr>
          <a:xfrm>
            <a:off x="3646729" y="3434129"/>
            <a:ext cx="17166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/>
              <a:t>Final Thoughts</a:t>
            </a:r>
            <a:endParaRPr sz="2200" dirty="0"/>
          </a:p>
        </p:txBody>
      </p:sp>
      <p:sp>
        <p:nvSpPr>
          <p:cNvPr id="185" name="Google Shape;185;p31"/>
          <p:cNvSpPr txBox="1">
            <a:spLocks noGrp="1"/>
          </p:cNvSpPr>
          <p:nvPr>
            <p:ph type="title" idx="4294967295"/>
          </p:nvPr>
        </p:nvSpPr>
        <p:spPr>
          <a:xfrm>
            <a:off x="2305455" y="3288579"/>
            <a:ext cx="1526100" cy="65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0" dirty="0">
                <a:solidFill>
                  <a:schemeClr val="accent3"/>
                </a:solidFill>
              </a:rPr>
              <a:t>04</a:t>
            </a:r>
            <a:br>
              <a:rPr lang="en" sz="4800" b="0" dirty="0">
                <a:solidFill>
                  <a:schemeClr val="accent3"/>
                </a:solidFill>
              </a:rPr>
            </a:br>
            <a:endParaRPr sz="4800" b="0" dirty="0">
              <a:solidFill>
                <a:schemeClr val="accent3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269B0D-28EE-4290-9581-6DF0F4AAC2F1}"/>
              </a:ext>
            </a:extLst>
          </p:cNvPr>
          <p:cNvSpPr txBox="1"/>
          <p:nvPr/>
        </p:nvSpPr>
        <p:spPr>
          <a:xfrm>
            <a:off x="3646729" y="1854856"/>
            <a:ext cx="338986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Montserrat"/>
              <a:buNone/>
              <a:tabLst/>
              <a:defRPr/>
            </a:pPr>
            <a:r>
              <a:rPr kumimoji="0" lang="en-US" sz="2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"/>
                <a:sym typeface="Montserrat"/>
              </a:rPr>
              <a:t>Overall Comparison Sales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6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-SUV</a:t>
            </a:r>
            <a:endParaRPr/>
          </a:p>
        </p:txBody>
      </p:sp>
      <p:sp>
        <p:nvSpPr>
          <p:cNvPr id="480" name="Google Shape;480;p66"/>
          <p:cNvSpPr txBox="1">
            <a:spLocks noGrp="1"/>
          </p:cNvSpPr>
          <p:nvPr>
            <p:ph type="body" idx="2"/>
          </p:nvPr>
        </p:nvSpPr>
        <p:spPr>
          <a:xfrm>
            <a:off x="5316122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 BMW iX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MSRP $83,200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324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516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8.5/10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Audi Q4 e-tron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MSRP $43,900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241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295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not been rated yet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7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-SUV</a:t>
            </a:r>
            <a:endParaRPr/>
          </a:p>
        </p:txBody>
      </p:sp>
      <p:sp>
        <p:nvSpPr>
          <p:cNvPr id="486" name="Google Shape;486;p67"/>
          <p:cNvSpPr txBox="1">
            <a:spLocks noGrp="1"/>
          </p:cNvSpPr>
          <p:nvPr>
            <p:ph type="body" idx="2"/>
          </p:nvPr>
        </p:nvSpPr>
        <p:spPr>
          <a:xfrm>
            <a:off x="5316122" y="1145700"/>
            <a:ext cx="3549600" cy="333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BMW iX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Starting MSRP $83,200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324 mile max range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516 Max hp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Car &amp; Driver 8.5/10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Audi Q4 e-tron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Starting MSRP $43,900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241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295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not been rated yet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68"/>
          <p:cNvSpPr txBox="1">
            <a:spLocks noGrp="1"/>
          </p:cNvSpPr>
          <p:nvPr>
            <p:ph type="title"/>
          </p:nvPr>
        </p:nvSpPr>
        <p:spPr>
          <a:xfrm>
            <a:off x="2132100" y="3676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Recommendations -SUV</a:t>
            </a:r>
            <a:endParaRPr/>
          </a:p>
        </p:txBody>
      </p:sp>
      <p:sp>
        <p:nvSpPr>
          <p:cNvPr id="492" name="Google Shape;492;p68"/>
          <p:cNvSpPr txBox="1">
            <a:spLocks noGrp="1"/>
          </p:cNvSpPr>
          <p:nvPr>
            <p:ph type="body" idx="2"/>
          </p:nvPr>
        </p:nvSpPr>
        <p:spPr>
          <a:xfrm>
            <a:off x="5443350" y="2968800"/>
            <a:ext cx="3549600" cy="159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Audi Q4 e-tron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chemeClr val="accent3"/>
                </a:highlight>
              </a:rPr>
              <a:t>Starting MSRP $43,900</a:t>
            </a:r>
            <a:endParaRPr>
              <a:highlight>
                <a:schemeClr val="accent3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241 mile max range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295 Max hp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Has not been rated yet</a:t>
            </a:r>
            <a:endParaRPr/>
          </a:p>
        </p:txBody>
      </p:sp>
      <p:pic>
        <p:nvPicPr>
          <p:cNvPr id="493" name="Google Shape;493;p68"/>
          <p:cNvPicPr preferRelativeResize="0"/>
          <p:nvPr/>
        </p:nvPicPr>
        <p:blipFill rotWithShape="1">
          <a:blip r:embed="rId3">
            <a:alphaModFix/>
          </a:blip>
          <a:srcRect l="16826"/>
          <a:stretch/>
        </p:blipFill>
        <p:spPr>
          <a:xfrm>
            <a:off x="309525" y="875503"/>
            <a:ext cx="4879800" cy="275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9"/>
          <p:cNvSpPr txBox="1">
            <a:spLocks noGrp="1"/>
          </p:cNvSpPr>
          <p:nvPr>
            <p:ph type="title"/>
          </p:nvPr>
        </p:nvSpPr>
        <p:spPr>
          <a:xfrm>
            <a:off x="4931325" y="2270488"/>
            <a:ext cx="4109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Thoughts</a:t>
            </a:r>
            <a:endParaRPr/>
          </a:p>
        </p:txBody>
      </p:sp>
      <p:sp>
        <p:nvSpPr>
          <p:cNvPr id="499" name="Google Shape;499;p69"/>
          <p:cNvSpPr txBox="1">
            <a:spLocks noGrp="1"/>
          </p:cNvSpPr>
          <p:nvPr>
            <p:ph type="title" idx="2"/>
          </p:nvPr>
        </p:nvSpPr>
        <p:spPr>
          <a:xfrm>
            <a:off x="4931325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00" name="Google Shape;500;p69"/>
          <p:cNvSpPr txBox="1">
            <a:spLocks noGrp="1"/>
          </p:cNvSpPr>
          <p:nvPr>
            <p:ph type="subTitle" idx="1"/>
          </p:nvPr>
        </p:nvSpPr>
        <p:spPr>
          <a:xfrm>
            <a:off x="4931325" y="3275788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 there a clear winner?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1" name="Google Shape;501;p69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9"/>
          <p:cNvSpPr/>
          <p:nvPr/>
        </p:nvSpPr>
        <p:spPr>
          <a:xfrm>
            <a:off x="57875" y="1009950"/>
            <a:ext cx="43992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70"/>
          <p:cNvSpPr txBox="1"/>
          <p:nvPr/>
        </p:nvSpPr>
        <p:spPr>
          <a:xfrm>
            <a:off x="4078650" y="1709850"/>
            <a:ext cx="9867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sz="100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1"/>
          <p:cNvSpPr txBox="1"/>
          <p:nvPr/>
        </p:nvSpPr>
        <p:spPr>
          <a:xfrm>
            <a:off x="543250" y="926900"/>
            <a:ext cx="77202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Sales data 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https://www.goodcarbadcar.net/2022-us-vehicle-sales-figures-by-brand/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Review data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https://www.kaggle.com/ankkur13/edmundsconsumer-car-ratings-and-reviews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Slides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https://slidesgo.com/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513" name="Google Shape;513;p71"/>
          <p:cNvSpPr txBox="1"/>
          <p:nvPr/>
        </p:nvSpPr>
        <p:spPr>
          <a:xfrm>
            <a:off x="543250" y="403700"/>
            <a:ext cx="6773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Appendix </a:t>
            </a:r>
            <a:endParaRPr sz="2200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4687002" y="2263231"/>
            <a:ext cx="4518375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Overall Comparison - Reviews</a:t>
            </a:r>
            <a:endParaRPr dirty="0"/>
          </a:p>
        </p:txBody>
      </p:sp>
      <p:sp>
        <p:nvSpPr>
          <p:cNvPr id="191" name="Google Shape;191;p32"/>
          <p:cNvSpPr txBox="1">
            <a:spLocks noGrp="1"/>
          </p:cNvSpPr>
          <p:nvPr>
            <p:ph type="title" idx="2"/>
          </p:nvPr>
        </p:nvSpPr>
        <p:spPr>
          <a:xfrm>
            <a:off x="4687002" y="1075113"/>
            <a:ext cx="3343200" cy="9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2" name="Google Shape;192;p32"/>
          <p:cNvSpPr txBox="1">
            <a:spLocks noGrp="1"/>
          </p:cNvSpPr>
          <p:nvPr>
            <p:ph type="subTitle" idx="1"/>
          </p:nvPr>
        </p:nvSpPr>
        <p:spPr>
          <a:xfrm>
            <a:off x="4687002" y="3497812"/>
            <a:ext cx="3105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Comparing consumer reviews across 10 years and all models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93" name="Google Shape;193;p32"/>
          <p:cNvPicPr preferRelativeResize="0"/>
          <p:nvPr/>
        </p:nvPicPr>
        <p:blipFill rotWithShape="1">
          <a:blip r:embed="rId3">
            <a:alphaModFix/>
          </a:blip>
          <a:srcRect l="4168"/>
          <a:stretch/>
        </p:blipFill>
        <p:spPr>
          <a:xfrm>
            <a:off x="-32825" y="1010050"/>
            <a:ext cx="4489796" cy="31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2"/>
          <p:cNvSpPr/>
          <p:nvPr/>
        </p:nvSpPr>
        <p:spPr>
          <a:xfrm>
            <a:off x="-32800" y="1009950"/>
            <a:ext cx="4489800" cy="31233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>
            <a:spLocks noGrp="1"/>
          </p:cNvSpPr>
          <p:nvPr>
            <p:ph type="title"/>
          </p:nvPr>
        </p:nvSpPr>
        <p:spPr>
          <a:xfrm>
            <a:off x="2132100" y="3954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Description</a:t>
            </a:r>
            <a:endParaRPr sz="4000" dirty="0"/>
          </a:p>
        </p:txBody>
      </p:sp>
      <p:sp>
        <p:nvSpPr>
          <p:cNvPr id="200" name="Google Shape;200;p33"/>
          <p:cNvSpPr txBox="1"/>
          <p:nvPr/>
        </p:nvSpPr>
        <p:spPr>
          <a:xfrm>
            <a:off x="967863" y="903300"/>
            <a:ext cx="37230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Edmunds Consumer Car Ratings and Reviews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2008-2018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Audi Reviews: 2,060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BMW Reviews: 2,635</a:t>
            </a:r>
            <a:r>
              <a:rPr lang="en" sz="2300" b="1" dirty="0">
                <a:solidFill>
                  <a:schemeClr val="lt1"/>
                </a:solidFill>
              </a:rPr>
              <a:t> 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>
            <a:spLocks noGrp="1"/>
          </p:cNvSpPr>
          <p:nvPr>
            <p:ph type="body" idx="1"/>
          </p:nvPr>
        </p:nvSpPr>
        <p:spPr>
          <a:xfrm>
            <a:off x="4984125" y="1312481"/>
            <a:ext cx="3176400" cy="3163800"/>
          </a:xfrm>
          <a:prstGeom prst="rect">
            <a:avLst/>
          </a:prstGeom>
        </p:spPr>
        <p:txBody>
          <a:bodyPr spcFirstLastPara="1" wrap="square" lIns="91425" tIns="0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Variables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1 to 5 star rating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Char char="●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Vehicle Title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Model Year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Title of Consumer Review 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 dirty="0">
                <a:latin typeface="Arial"/>
                <a:ea typeface="Arial"/>
                <a:cs typeface="Arial"/>
                <a:sym typeface="Arial"/>
              </a:rPr>
              <a:t>Consumer Review</a:t>
            </a:r>
            <a:endParaRPr sz="1300" dirty="0"/>
          </a:p>
        </p:txBody>
      </p:sp>
      <p:sp>
        <p:nvSpPr>
          <p:cNvPr id="206" name="Google Shape;206;p34"/>
          <p:cNvSpPr txBox="1">
            <a:spLocks noGrp="1"/>
          </p:cNvSpPr>
          <p:nvPr>
            <p:ph type="title"/>
          </p:nvPr>
        </p:nvSpPr>
        <p:spPr>
          <a:xfrm>
            <a:off x="2132100" y="395400"/>
            <a:ext cx="4879800" cy="50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Data Description</a:t>
            </a:r>
            <a:endParaRPr sz="4000" dirty="0"/>
          </a:p>
        </p:txBody>
      </p:sp>
      <p:sp>
        <p:nvSpPr>
          <p:cNvPr id="207" name="Google Shape;207;p34"/>
          <p:cNvSpPr txBox="1"/>
          <p:nvPr/>
        </p:nvSpPr>
        <p:spPr>
          <a:xfrm>
            <a:off x="983475" y="903300"/>
            <a:ext cx="3723000" cy="256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lt1"/>
                </a:solidFill>
              </a:rPr>
              <a:t>Edmunds Consumer Car Ratings and Reviews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2008-2018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Audi Reviews: 2,060</a:t>
            </a:r>
            <a:endParaRPr sz="2400" dirty="0">
              <a:solidFill>
                <a:schemeClr val="lt1"/>
              </a:solidFill>
            </a:endParaRPr>
          </a:p>
          <a:p>
            <a:pPr marL="457200" lvl="0" indent="-3746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Font typeface="Arial"/>
              <a:buChar char="●"/>
            </a:pPr>
            <a:r>
              <a:rPr lang="en" sz="2400" dirty="0">
                <a:solidFill>
                  <a:schemeClr val="lt1"/>
                </a:solidFill>
              </a:rPr>
              <a:t>BMW Reviews: 2,635</a:t>
            </a:r>
            <a:r>
              <a:rPr lang="en" sz="2300" b="1" dirty="0">
                <a:solidFill>
                  <a:schemeClr val="lt1"/>
                </a:solidFill>
              </a:rPr>
              <a:t> 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CF632-94B5-4145-B087-4F492C6456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0400" y="2094300"/>
            <a:ext cx="7003200" cy="954900"/>
          </a:xfrm>
        </p:spPr>
        <p:txBody>
          <a:bodyPr/>
          <a:lstStyle/>
          <a:p>
            <a:r>
              <a:rPr lang="en-US" sz="4800" dirty="0">
                <a:latin typeface="Montserrat Extra light"/>
              </a:rPr>
              <a:t>Ratings</a:t>
            </a:r>
          </a:p>
        </p:txBody>
      </p:sp>
    </p:spTree>
    <p:extLst>
      <p:ext uri="{BB962C8B-B14F-4D97-AF65-F5344CB8AC3E}">
        <p14:creationId xmlns:p14="http://schemas.microsoft.com/office/powerpoint/2010/main" val="3734616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/>
        </p:nvSpPr>
        <p:spPr>
          <a:xfrm>
            <a:off x="7179675" y="461875"/>
            <a:ext cx="1719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E06666"/>
                </a:solidFill>
                <a:latin typeface="Montserrat"/>
                <a:ea typeface="Montserrat"/>
                <a:cs typeface="Montserrat"/>
                <a:sym typeface="Montserrat"/>
              </a:rPr>
              <a:t>Audi Avg: 4.44</a:t>
            </a:r>
            <a:endParaRPr sz="1800" dirty="0">
              <a:solidFill>
                <a:srgbClr val="E0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3" name="Google Shape;213;p35"/>
          <p:cNvSpPr txBox="1"/>
          <p:nvPr/>
        </p:nvSpPr>
        <p:spPr>
          <a:xfrm>
            <a:off x="7179675" y="1200775"/>
            <a:ext cx="181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507CAB"/>
                </a:solidFill>
                <a:latin typeface="Montserrat"/>
                <a:ea typeface="Montserrat"/>
                <a:cs typeface="Montserrat"/>
                <a:sym typeface="Montserrat"/>
              </a:rPr>
              <a:t>BMW Avg: 4.33</a:t>
            </a:r>
            <a:endParaRPr sz="1800" dirty="0">
              <a:solidFill>
                <a:srgbClr val="507CAB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475" y="76298"/>
            <a:ext cx="7001249" cy="48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2D403A36-89B8-47D9-92B2-28987F183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472" y="0"/>
            <a:ext cx="568386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65002"/>
      </p:ext>
    </p:extLst>
  </p:cSld>
  <p:clrMapOvr>
    <a:masterClrMapping/>
  </p:clrMapOvr>
</p:sld>
</file>

<file path=ppt/theme/theme1.xml><?xml version="1.0" encoding="utf-8"?>
<a:theme xmlns:a="http://schemas.openxmlformats.org/drawingml/2006/main" name="Transport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D5B961"/>
      </a:accent1>
      <a:accent2>
        <a:srgbClr val="D7D7D7"/>
      </a:accent2>
      <a:accent3>
        <a:srgbClr val="BF9000"/>
      </a:accent3>
      <a:accent4>
        <a:srgbClr val="FFE599"/>
      </a:accent4>
      <a:accent5>
        <a:srgbClr val="999999"/>
      </a:accent5>
      <a:accent6>
        <a:srgbClr val="666666"/>
      </a:accent6>
      <a:hlink>
        <a:srgbClr val="F8FAF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000000"/>
    </a:dk1>
    <a:lt1>
      <a:srgbClr val="FFFFFF"/>
    </a:lt1>
    <a:dk2>
      <a:srgbClr val="595959"/>
    </a:dk2>
    <a:lt2>
      <a:srgbClr val="EEEEEE"/>
    </a:lt2>
    <a:accent1>
      <a:srgbClr val="D5B961"/>
    </a:accent1>
    <a:accent2>
      <a:srgbClr val="D7D7D7"/>
    </a:accent2>
    <a:accent3>
      <a:srgbClr val="BF9000"/>
    </a:accent3>
    <a:accent4>
      <a:srgbClr val="FFE599"/>
    </a:accent4>
    <a:accent5>
      <a:srgbClr val="999999"/>
    </a:accent5>
    <a:accent6>
      <a:srgbClr val="666666"/>
    </a:accent6>
    <a:hlink>
      <a:srgbClr val="F8FAFB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141</TotalTime>
  <Words>597</Words>
  <Application>Microsoft Office PowerPoint</Application>
  <PresentationFormat>On-screen Show (16:9)</PresentationFormat>
  <Paragraphs>155</Paragraphs>
  <Slides>35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3" baseType="lpstr">
      <vt:lpstr>Arial</vt:lpstr>
      <vt:lpstr>Montserrat Thin</vt:lpstr>
      <vt:lpstr>Montserrat ExtraLight</vt:lpstr>
      <vt:lpstr>Montserrat Extra light</vt:lpstr>
      <vt:lpstr>Montserrat</vt:lpstr>
      <vt:lpstr>Montserrat Black</vt:lpstr>
      <vt:lpstr>Georgia</vt:lpstr>
      <vt:lpstr>Transport App Pitch Deck by Slidesgo</vt:lpstr>
      <vt:lpstr>BMW v. Audi</vt:lpstr>
      <vt:lpstr>Audi</vt:lpstr>
      <vt:lpstr>01 </vt:lpstr>
      <vt:lpstr>Overall Comparison - Reviews</vt:lpstr>
      <vt:lpstr>Data Description</vt:lpstr>
      <vt:lpstr>Data Description</vt:lpstr>
      <vt:lpstr>Ratings</vt:lpstr>
      <vt:lpstr>PowerPoint Presentation</vt:lpstr>
      <vt:lpstr>PowerPoint Presentation</vt:lpstr>
      <vt:lpstr>PowerPoint Presentation</vt:lpstr>
      <vt:lpstr>Reviews</vt:lpstr>
      <vt:lpstr>PowerPoint Presentation</vt:lpstr>
      <vt:lpstr>PowerPoint Presentation</vt:lpstr>
      <vt:lpstr>PowerPoint Presentation</vt:lpstr>
      <vt:lpstr>BMW</vt:lpstr>
      <vt:lpstr>BMW</vt:lpstr>
      <vt:lpstr>PowerPoint Presentation</vt:lpstr>
      <vt:lpstr>Audi</vt:lpstr>
      <vt:lpstr>Overall Comparison - Sales</vt:lpstr>
      <vt:lpstr>PowerPoint Presentation</vt:lpstr>
      <vt:lpstr>PowerPoint Presentation</vt:lpstr>
      <vt:lpstr>BMW</vt:lpstr>
      <vt:lpstr>Electric Vehicles</vt:lpstr>
      <vt:lpstr>PowerPoint Presentation</vt:lpstr>
      <vt:lpstr>PowerPoint Presentation</vt:lpstr>
      <vt:lpstr>PowerPoint Presentation</vt:lpstr>
      <vt:lpstr>Recommendations - Sedan</vt:lpstr>
      <vt:lpstr>Recommendations - Sedan</vt:lpstr>
      <vt:lpstr>Recommendations - Sedan</vt:lpstr>
      <vt:lpstr>Recommendations -SUV</vt:lpstr>
      <vt:lpstr>Recommendations -SUV</vt:lpstr>
      <vt:lpstr>Recommendations -SUV</vt:lpstr>
      <vt:lpstr>Final Thoughts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BMW v. Audi</dc:title>
  <dc:creator>lafisher</dc:creator>
  <cp:lastModifiedBy>Lindsey Fisher</cp:lastModifiedBy>
  <cp:revision>4</cp:revision>
  <dcterms:modified xsi:type="dcterms:W3CDTF">2022-02-24T13:44:52Z</dcterms:modified>
</cp:coreProperties>
</file>